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96" r:id="rId1"/>
  </p:sldMasterIdLst>
  <p:notesMasterIdLst>
    <p:notesMasterId r:id="rId59"/>
  </p:notesMasterIdLst>
  <p:handoutMasterIdLst>
    <p:handoutMasterId r:id="rId60"/>
  </p:handoutMasterIdLst>
  <p:sldIdLst>
    <p:sldId id="544" r:id="rId2"/>
    <p:sldId id="555" r:id="rId3"/>
    <p:sldId id="548" r:id="rId4"/>
    <p:sldId id="552" r:id="rId5"/>
    <p:sldId id="553" r:id="rId6"/>
    <p:sldId id="550" r:id="rId7"/>
    <p:sldId id="549" r:id="rId8"/>
    <p:sldId id="546" r:id="rId9"/>
    <p:sldId id="500" r:id="rId10"/>
    <p:sldId id="348" r:id="rId11"/>
    <p:sldId id="349" r:id="rId12"/>
    <p:sldId id="350" r:id="rId13"/>
    <p:sldId id="351" r:id="rId14"/>
    <p:sldId id="556" r:id="rId15"/>
    <p:sldId id="557" r:id="rId16"/>
    <p:sldId id="559" r:id="rId17"/>
    <p:sldId id="564" r:id="rId18"/>
    <p:sldId id="561" r:id="rId19"/>
    <p:sldId id="565" r:id="rId20"/>
    <p:sldId id="566" r:id="rId21"/>
    <p:sldId id="567" r:id="rId22"/>
    <p:sldId id="568" r:id="rId23"/>
    <p:sldId id="569" r:id="rId24"/>
    <p:sldId id="571" r:id="rId25"/>
    <p:sldId id="531" r:id="rId26"/>
    <p:sldId id="533" r:id="rId27"/>
    <p:sldId id="534" r:id="rId28"/>
    <p:sldId id="537" r:id="rId29"/>
    <p:sldId id="538" r:id="rId30"/>
    <p:sldId id="539" r:id="rId31"/>
    <p:sldId id="535" r:id="rId32"/>
    <p:sldId id="570" r:id="rId33"/>
    <p:sldId id="572" r:id="rId34"/>
    <p:sldId id="532" r:id="rId35"/>
    <p:sldId id="509" r:id="rId36"/>
    <p:sldId id="573" r:id="rId37"/>
    <p:sldId id="521" r:id="rId38"/>
    <p:sldId id="510" r:id="rId39"/>
    <p:sldId id="543" r:id="rId40"/>
    <p:sldId id="518" r:id="rId41"/>
    <p:sldId id="511" r:id="rId42"/>
    <p:sldId id="513" r:id="rId43"/>
    <p:sldId id="575" r:id="rId44"/>
    <p:sldId id="506" r:id="rId45"/>
    <p:sldId id="577" r:id="rId46"/>
    <p:sldId id="578" r:id="rId47"/>
    <p:sldId id="576" r:id="rId48"/>
    <p:sldId id="526" r:id="rId49"/>
    <p:sldId id="525" r:id="rId50"/>
    <p:sldId id="530" r:id="rId51"/>
    <p:sldId id="516" r:id="rId52"/>
    <p:sldId id="545" r:id="rId53"/>
    <p:sldId id="579" r:id="rId54"/>
    <p:sldId id="298" r:id="rId55"/>
    <p:sldId id="554" r:id="rId56"/>
    <p:sldId id="499" r:id="rId57"/>
    <p:sldId id="359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555"/>
            <p14:sldId id="548"/>
            <p14:sldId id="552"/>
            <p14:sldId id="553"/>
            <p14:sldId id="550"/>
            <p14:sldId id="549"/>
            <p14:sldId id="546"/>
            <p14:sldId id="500"/>
            <p14:sldId id="348"/>
            <p14:sldId id="349"/>
            <p14:sldId id="350"/>
            <p14:sldId id="351"/>
            <p14:sldId id="556"/>
            <p14:sldId id="557"/>
            <p14:sldId id="559"/>
            <p14:sldId id="564"/>
            <p14:sldId id="561"/>
            <p14:sldId id="565"/>
            <p14:sldId id="566"/>
            <p14:sldId id="567"/>
            <p14:sldId id="568"/>
            <p14:sldId id="569"/>
            <p14:sldId id="571"/>
            <p14:sldId id="531"/>
            <p14:sldId id="533"/>
            <p14:sldId id="534"/>
            <p14:sldId id="537"/>
            <p14:sldId id="538"/>
            <p14:sldId id="539"/>
            <p14:sldId id="535"/>
            <p14:sldId id="570"/>
            <p14:sldId id="572"/>
            <p14:sldId id="532"/>
            <p14:sldId id="509"/>
            <p14:sldId id="573"/>
            <p14:sldId id="521"/>
            <p14:sldId id="510"/>
            <p14:sldId id="543"/>
            <p14:sldId id="518"/>
            <p14:sldId id="511"/>
            <p14:sldId id="513"/>
            <p14:sldId id="575"/>
            <p14:sldId id="506"/>
            <p14:sldId id="577"/>
            <p14:sldId id="578"/>
            <p14:sldId id="576"/>
            <p14:sldId id="526"/>
            <p14:sldId id="525"/>
            <p14:sldId id="530"/>
            <p14:sldId id="516"/>
            <p14:sldId id="545"/>
            <p14:sldId id="579"/>
            <p14:sldId id="298"/>
            <p14:sldId id="554"/>
            <p14:sldId id="499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CC00"/>
    <a:srgbClr val="FF0000"/>
    <a:srgbClr val="800080"/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3" autoAdjust="0"/>
    <p:restoredTop sz="88185" autoAdjust="0"/>
  </p:normalViewPr>
  <p:slideViewPr>
    <p:cSldViewPr>
      <p:cViewPr varScale="1">
        <p:scale>
          <a:sx n="153" d="100"/>
          <a:sy n="153" d="100"/>
        </p:scale>
        <p:origin x="26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Generic: what would convince you that it works? would 1 value be sufficient? where do we find the values? </a:t>
            </a:r>
          </a:p>
          <a:p>
            <a:r>
              <a:rPr lang="en-CH" dirty="0"/>
              <a:t>	compute by hand, look it up, fixed points  -- the important is that the source is independent</a:t>
            </a:r>
          </a:p>
          <a:p>
            <a:r>
              <a:rPr lang="en-CH" dirty="0"/>
              <a:t>	would writing the function, running it, then using the output as a test value be meaningful? only to avoid regressions</a:t>
            </a:r>
          </a:p>
          <a:p>
            <a:r>
              <a:rPr lang="en-CH" dirty="0"/>
              <a:t>Corner cases: x = 0, x= 1</a:t>
            </a:r>
          </a:p>
          <a:p>
            <a:r>
              <a:rPr lang="en-CH" dirty="0"/>
              <a:t>Error cases (r&lt;=0, r&gt;=4, x&lt;0, x&gt;1)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Remember to import pytest!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7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3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3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5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07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f you want it to make a random seed for the whole module instead fo for every test, use “scope=‘module’”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5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52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7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47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53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Python2 environment: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test_node_covariance.py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pitchFamily="80" charset="-128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9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7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saw how to test, but what is a good test? and 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Testing scientific code</a:t>
            </a:r>
            <a:br>
              <a:rPr lang="en-US" sz="5400" dirty="0"/>
            </a:br>
            <a:r>
              <a:rPr lang="en-US" sz="4800" dirty="0"/>
              <a:t>Because you’re worth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Lisa </a:t>
            </a:r>
            <a:r>
              <a:rPr lang="en-GB" sz="3200" dirty="0" err="1"/>
              <a:t>Schwetlick</a:t>
            </a:r>
            <a:r>
              <a:rPr lang="en-GB" sz="3200" dirty="0"/>
              <a:t> and </a:t>
            </a:r>
            <a:r>
              <a:rPr lang="en-GB" sz="3200"/>
              <a:t>Pietro Berkes</a:t>
            </a:r>
            <a:endParaRPr lang="en-GB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Typically,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ED96-FCDE-40D4-DD96-4939244C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simple, general case</a:t>
            </a:r>
          </a:p>
          <a:p>
            <a:pPr lvl="1"/>
            <a:r>
              <a:rPr lang="en-US" dirty="0"/>
              <a:t>Take a realistic scenario for your code, try to reduce it to the simplest example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Tests for ‘lower’ method of strings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CF074-A0CD-BB3A-45FC-7D220B28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87180" y="3404335"/>
            <a:ext cx="421764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world'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5224115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handle corner case with special behavior, or raise a meaningful exception?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2D98E-09CB-3DCA-1A19-BAA74EF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84948" y="2770165"/>
            <a:ext cx="382210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test_lower_empty_string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245534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'hi'</a:t>
            </a:r>
          </a:p>
          <a:p>
            <a:pPr lvl="1"/>
            <a:r>
              <a:rPr lang="en-US" sz="1900" dirty="0"/>
              <a:t>symbols:                 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'123 (!'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84" y="365125"/>
            <a:ext cx="11017224" cy="903635"/>
          </a:xfrm>
          <a:noFill/>
        </p:spPr>
        <p:txBody>
          <a:bodyPr>
            <a:normAutofit fontScale="90000"/>
          </a:bodyPr>
          <a:lstStyle/>
          <a:p>
            <a:r>
              <a:rPr lang="en-US" dirty="0"/>
              <a:t>Common for-loop pattern for testing multiple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>
            <a:normAutofit/>
          </a:bodyPr>
          <a:lstStyle/>
          <a:p>
            <a:r>
              <a:rPr lang="en-US" dirty="0"/>
              <a:t>Often these cases are collected in a single test:</a:t>
            </a:r>
            <a:endParaRPr lang="en-US" sz="2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0D331-E35D-BCDB-57EC-7A58384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18328" y="2076257"/>
            <a:ext cx="6755344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Given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Each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test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(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expected_result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string,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Take a look at the logistic map</a:t>
            </a:r>
          </a:p>
          <a:p>
            <a:r>
              <a:rPr lang="en-CH" dirty="0"/>
              <a:t>or, in Python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What should we test?</a:t>
            </a:r>
          </a:p>
          <a:p>
            <a:pPr lvl="1"/>
            <a:r>
              <a:rPr lang="en-CH" dirty="0"/>
              <a:t>Generic cases</a:t>
            </a:r>
          </a:p>
          <a:p>
            <a:pPr lvl="1"/>
            <a:r>
              <a:rPr lang="en-CH" dirty="0"/>
              <a:t>Corner cases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/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6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0ECC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blipFill>
                <a:blip r:embed="rId3"/>
                <a:stretch>
                  <a:fillRect l="-1362" b="-2352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9581F4-A085-BBD5-ABF9-F41140A8BE75}"/>
              </a:ext>
            </a:extLst>
          </p:cNvPr>
          <p:cNvSpPr txBox="1"/>
          <p:nvPr/>
        </p:nvSpPr>
        <p:spPr>
          <a:xfrm>
            <a:off x="1416596" y="2695441"/>
            <a:ext cx="9358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(x, r):</a:t>
            </a: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""" Compute the logistic map for a given value of x and r. """</a:t>
            </a:r>
            <a:endParaRPr lang="en-US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* x * (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x)</a:t>
            </a:r>
          </a:p>
        </p:txBody>
      </p:sp>
    </p:spTree>
    <p:extLst>
      <p:ext uri="{BB962C8B-B14F-4D97-AF65-F5344CB8AC3E}">
        <p14:creationId xmlns:p14="http://schemas.microsoft.com/office/powerpoint/2010/main" val="118828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for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730408" cy="4908203"/>
          </a:xfrm>
        </p:spPr>
        <p:txBody>
          <a:bodyPr>
            <a:normAutofit/>
          </a:bodyPr>
          <a:lstStyle/>
          <a:p>
            <a:r>
              <a:rPr lang="en-CH" sz="2400" dirty="0"/>
              <a:t>In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testing_project </a:t>
            </a:r>
            <a:r>
              <a:rPr lang="en-CH" sz="2400" dirty="0"/>
              <a:t>repository, open the file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logistic.py </a:t>
            </a:r>
            <a:r>
              <a:rPr lang="en-CH" sz="2400" dirty="0"/>
              <a:t>and implement the logistic function,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(x, r)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In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test_logistic.py</a:t>
            </a:r>
            <a:r>
              <a:rPr lang="en-CH" sz="2400" dirty="0"/>
              <a:t> we already added a reference test for these corner cases: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x=0, r=1.1 =&gt; f(x, r)=0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x=1, r=3.7 =&gt; f(x, r)=0</a:t>
            </a:r>
          </a:p>
          <a:p>
            <a:endParaRPr lang="en-CH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Add a new test for these generic cases using the for-loop pattern: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x=0.1, r=2.2 =&gt; f(x, r)=0.198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x=0.2, r=3.4 =&gt; f(x, r)=0.544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x=0.5, r=2   =&gt; f(x, r)=0.5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CH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79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F5FE-64F9-7515-3D6B-EBC064AC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for-loop pattern can be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202A-2D6A-E117-3B1C-B907E43C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10802416" cy="4692179"/>
          </a:xfrm>
        </p:spPr>
        <p:txBody>
          <a:bodyPr/>
          <a:lstStyle/>
          <a:p>
            <a:r>
              <a:rPr lang="en-CH" dirty="0"/>
              <a:t>It is repetitive to write the for-loop pattern</a:t>
            </a:r>
          </a:p>
          <a:p>
            <a:r>
              <a:rPr lang="en-CH" dirty="0"/>
              <a:t>If one of the cases break, it can be complicated to figure out which one</a:t>
            </a:r>
          </a:p>
          <a:p>
            <a:endParaRPr lang="en-CH" dirty="0"/>
          </a:p>
          <a:p>
            <a:r>
              <a:rPr lang="en-CH" dirty="0"/>
              <a:t>pytest has many helpers for simplifying common testing cases!</a:t>
            </a:r>
          </a:p>
          <a:p>
            <a:r>
              <a:rPr lang="en-CH" dirty="0"/>
              <a:t>One of them is the </a:t>
            </a:r>
            <a:r>
              <a:rPr lang="en-CH" sz="2400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decorator, that simplifies running the same test with multiple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423B6-B56C-1900-F1A5-56D1EB71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4690F-4E68-F97D-6EBE-30FC5A1F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47188-3B13-06EB-9F82-871B4BFE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Simple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2209800" y="1988840"/>
            <a:ext cx="417646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&gt;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F7551-7805-163B-38E8-F962B1237ECB}"/>
              </a:ext>
            </a:extLst>
          </p:cNvPr>
          <p:cNvSpPr txBox="1"/>
          <p:nvPr/>
        </p:nvSpPr>
        <p:spPr>
          <a:xfrm>
            <a:off x="7320137" y="2132856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3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1536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A7B59-26C6-8C38-31F3-3B009E499158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D3C2-DB03-9E54-E028-33A0201FC56D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27CDAF-679E-E135-6A71-B40F85431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77640E-7040-62CE-B277-1AE30619A30A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91E4FA-51C1-7C7F-4EA8-6C9954DD3F8C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 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2568498-58E3-2FC5-07CB-B4472D61E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C3533D4-CD8C-94FC-CA14-A816A501E3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3AA68-4511-712D-264A-722F67CB0763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CF188F-A6EB-3502-DB76-BAE372AAE7DA}"/>
              </a:ext>
            </a:extLst>
          </p:cNvPr>
          <p:cNvSpPr txBox="1"/>
          <p:nvPr/>
        </p:nvSpPr>
        <p:spPr>
          <a:xfrm>
            <a:off x="8760296" y="2108067"/>
            <a:ext cx="316835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test_parametrize_simple </a:t>
            </a:r>
            <a:r>
              <a:rPr lang="en-US" dirty="0">
                <a:effectLst/>
                <a:cs typeface="Consolas" panose="020B0609020204030204" pitchFamily="49" charset="0"/>
              </a:rPr>
              <a:t>runs </a:t>
            </a:r>
            <a:r>
              <a:rPr lang="en-US" dirty="0">
                <a:cs typeface="Consolas" panose="020B0609020204030204" pitchFamily="49" charset="0"/>
              </a:rPr>
              <a:t>3 times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cs typeface="Consolas" panose="020B0609020204030204" pitchFamily="49" charset="0"/>
              </a:rPr>
              <a:t>a=1, a=2, and a=3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082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AA7F531-1E60-26D4-D8B8-80BB48A5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3" y="4268852"/>
            <a:ext cx="8051471" cy="1752436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037134" y="5192821"/>
            <a:ext cx="144016" cy="60833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C458D-303D-2CC4-EAA9-F70C964BAF86}"/>
              </a:ext>
            </a:extLst>
          </p:cNvPr>
          <p:cNvSpPr txBox="1"/>
          <p:nvPr/>
        </p:nvSpPr>
        <p:spPr>
          <a:xfrm>
            <a:off x="9336360" y="5035323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6437CD-7873-482E-22C2-9A04128538DC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4055E-0549-CFCA-2B05-612F9BE6A389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2C74A2-2658-FF0E-5AEC-96EA5C7B4CB3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D723FC-F062-08FD-B7C8-C2D8E2C5D8B8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802A0A-147A-C3D6-007F-7CF013B03839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</a:t>
              </a:r>
              <a:r>
                <a:rPr lang="en-CH"/>
                <a:t>the variable </a:t>
              </a:r>
              <a:endParaRPr lang="en-CH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69B765-A835-F243-6E43-0EE6C52B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5F8220-23F6-94FC-5844-6D2F267D08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BB4F6E-973B-4013-A196-32392FF504A5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15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Introduction to testing project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F958C-382D-80EE-A4BA-C608A1680553}"/>
              </a:ext>
            </a:extLst>
          </p:cNvPr>
          <p:cNvSpPr txBox="1"/>
          <p:nvPr/>
        </p:nvSpPr>
        <p:spPr>
          <a:xfrm>
            <a:off x="3146512" y="3411848"/>
            <a:ext cx="589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/>
              <a:t>Fork repository </a:t>
            </a:r>
            <a:r>
              <a:rPr lang="en-CH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testing_project</a:t>
            </a:r>
            <a:endParaRPr lang="en-CH" sz="2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2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Example with multiple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AE312-03C8-E972-96D9-41CD5B51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This is a more typical case with several input values and the expected result of the test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1559496" y="2780928"/>
            <a:ext cx="4968552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a, b, expected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result = b * a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2EB8-8D2A-C235-AD6A-7D30A0BDCE11}"/>
              </a:ext>
            </a:extLst>
          </p:cNvPr>
          <p:cNvSpPr txBox="1"/>
          <p:nvPr/>
        </p:nvSpPr>
        <p:spPr>
          <a:xfrm>
            <a:off x="7608168" y="3462152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2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73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BE7448E-924B-25D5-F1A9-59F0A8D09B54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2E506-A5E0-59CB-3649-19071CBB58B5}"/>
              </a:ext>
            </a:extLst>
          </p:cNvPr>
          <p:cNvSpPr txBox="1"/>
          <p:nvPr/>
        </p:nvSpPr>
        <p:spPr>
          <a:xfrm>
            <a:off x="719372" y="2372878"/>
            <a:ext cx="10515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D739A1-3EE3-98D5-EB71-C9B0113EA853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AD8B00-AA66-799E-37F5-2BC4CF42C728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AC81B-7620-F8C6-AF9D-35B30B2A3F12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9E6F6-98CB-0334-CC81-C99F39A1E774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DD66B0-D24F-A2A4-DA2A-6EC9C3EBF1E6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2DC6DB-8546-C1A7-7502-19199937B470}"/>
              </a:ext>
            </a:extLst>
          </p:cNvPr>
          <p:cNvSpPr txBox="1"/>
          <p:nvPr/>
        </p:nvSpPr>
        <p:spPr>
          <a:xfrm>
            <a:off x="4299858" y="4626513"/>
            <a:ext cx="3592283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2</a:t>
            </a:r>
            <a:r>
              <a:rPr lang="en-US" dirty="0">
                <a:cs typeface="Consolas" panose="020B0609020204030204" pitchFamily="49" charset="0"/>
              </a:rPr>
              <a:t> times </a:t>
            </a: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1) </a:t>
            </a:r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a=1  b=‘hi’ expected=‘hi’</a:t>
            </a:r>
          </a:p>
          <a:p>
            <a:r>
              <a:rPr lang="en-US" dirty="0">
                <a:cs typeface="Consolas" panose="020B0609020204030204" pitchFamily="49" charset="0"/>
              </a:rPr>
              <a:t>and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2) a=2 b=‘no’, expected=‘nono’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7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D7A5C-D181-4AD7-BBBC-A6220A9C80F7}"/>
              </a:ext>
            </a:extLst>
          </p:cNvPr>
          <p:cNvSpPr txBox="1"/>
          <p:nvPr/>
        </p:nvSpPr>
        <p:spPr>
          <a:xfrm>
            <a:off x="719372" y="2372878"/>
            <a:ext cx="10515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39183-50A2-88EE-7D41-9F1003546DE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615" b="-1615"/>
          <a:stretch/>
        </p:blipFill>
        <p:spPr>
          <a:xfrm>
            <a:off x="766285" y="4377806"/>
            <a:ext cx="8523555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264352" y="5513086"/>
            <a:ext cx="144016" cy="3651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092A8-FD85-D09A-014D-F18306CA88E7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D50193-B60D-8435-745D-B1D95D5E2901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63D57D-43DA-C94E-1C8F-74B4F49485CD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E5F46-5D1D-4962-FAF3-D4320541E6C7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6786-DE03-95E8-A413-1A8D97ABCD01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B347DC-296B-F69F-E478-F7DA43F46ACE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0BBF3-D738-D7CB-DD95-728A710EFB13}"/>
              </a:ext>
            </a:extLst>
          </p:cNvPr>
          <p:cNvSpPr txBox="1"/>
          <p:nvPr/>
        </p:nvSpPr>
        <p:spPr>
          <a:xfrm>
            <a:off x="9485272" y="5175077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181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the test with the generic cases for the logistic map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Reference example for the corner cases test: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CH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685D-5F30-690F-8B95-F91A27FCE8D5}"/>
              </a:ext>
            </a:extLst>
          </p:cNvPr>
          <p:cNvSpPr txBox="1"/>
          <p:nvPr/>
        </p:nvSpPr>
        <p:spPr>
          <a:xfrm>
            <a:off x="3147610" y="3428999"/>
            <a:ext cx="5857836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</a:p>
          <a:p>
            <a:b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'x, r,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3.7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test_f_special_x_values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(x, r, expected):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f(x, r)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assert_allclose(result, expected)</a:t>
            </a:r>
          </a:p>
        </p:txBody>
      </p:sp>
    </p:spTree>
    <p:extLst>
      <p:ext uri="{BB962C8B-B14F-4D97-AF65-F5344CB8AC3E}">
        <p14:creationId xmlns:p14="http://schemas.microsoft.com/office/powerpoint/2010/main" val="408812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365125"/>
            <a:ext cx="10586392" cy="903635"/>
          </a:xfrm>
        </p:spPr>
        <p:txBody>
          <a:bodyPr>
            <a:normAutofit/>
          </a:bodyPr>
          <a:lstStyle/>
          <a:p>
            <a:r>
              <a:rPr lang="en-US" dirty="0"/>
              <a:t>Hands-on! Simulate a population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484785"/>
            <a:ext cx="8633574" cy="4118906"/>
          </a:xfrm>
        </p:spPr>
        <p:txBody>
          <a:bodyPr>
            <a:normAutofit fontScale="92500"/>
          </a:bodyPr>
          <a:lstStyle/>
          <a:p>
            <a:pPr marL="731520" lvl="1" indent="-457200">
              <a:buFont typeface="+mj-lt"/>
              <a:buAutoNum type="arabicPeriod"/>
            </a:pPr>
            <a:r>
              <a:rPr lang="en-GB" dirty="0"/>
              <a:t>Implement a function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dirty="0"/>
              <a:t> iterations.</a:t>
            </a:r>
            <a:br>
              <a:rPr lang="en-GB" dirty="0"/>
            </a:br>
            <a:r>
              <a:rPr lang="en-GB" dirty="0"/>
              <a:t>Write tests for the following cases: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x=0.1, r=2.2, it=1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r)=[0.1, 0.198]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x=0.2, r=3.4, it=4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r)=[0.2, 0.544, 0.843418, 0.449019, 0.841163]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x=0.5, r=2, it=3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r)=[0.5, 0.5, 0.5]</a:t>
            </a:r>
          </a:p>
          <a:p>
            <a:pPr marL="914400" lvl="2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(Bonus) Import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plot_trajectory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plot_logistic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module and use it to visualize the trajectories generated by your code. </a:t>
            </a:r>
            <a:br>
              <a:rPr lang="en-GB" dirty="0"/>
            </a:br>
            <a:r>
              <a:rPr lang="en-GB" dirty="0"/>
              <a:t>Try with values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r&lt;3</a:t>
            </a:r>
            <a:r>
              <a:rPr lang="en-GB" dirty="0"/>
              <a:t>,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89A8C-4C0B-53C4-6DCA-74857186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8" y="1364770"/>
            <a:ext cx="2961420" cy="3010674"/>
          </a:xfrm>
          <a:prstGeom prst="rect">
            <a:avLst/>
          </a:prstGeom>
        </p:spPr>
      </p:pic>
      <p:pic>
        <p:nvPicPr>
          <p:cNvPr id="9" name="Picture 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60691BAD-1DA6-C658-40B7-FF1C7DE96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54" y="4407778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3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Parameter Recovery: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1F2C-E696-E3DA-185B-04723A98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3071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7452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5159896" y="362702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7446128" y="4552504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5219724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3C59DDA-C77F-A50B-3A3E-E568B09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7C58-1A26-67FD-2FC0-145A0CD9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2530-5187-2C23-25D2-82FBED19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5CEA-BD30-C339-61C9-42D644700146}"/>
              </a:ext>
            </a:extLst>
          </p:cNvPr>
          <p:cNvSpPr txBox="1">
            <a:spLocks/>
          </p:cNvSpPr>
          <p:nvPr/>
        </p:nvSpPr>
        <p:spPr>
          <a:xfrm>
            <a:off x="263352" y="250552"/>
            <a:ext cx="11090448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600"/>
              <a:t>Generate synthetic data from the model to test the learning algorithm</a:t>
            </a:r>
            <a:r>
              <a:rPr lang="de-DE" sz="3600"/>
              <a:t> by recovering the 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173854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755798-BB90-1C8B-5AA4-D8D856FD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87687F-0CDE-C435-8F7C-C35A856F221F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AA7E5-8A77-1203-CE60-44F7547A3B08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79D77E-1DCF-1E89-63D7-DCE9A3111406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F81ED7-3114-0669-FED8-D4D90EDBF6F8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DF6A2E-EF80-2363-E84C-2E28C0C29F08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C59B2-4A4B-D38B-A0EF-38C299F54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14B69F-6B79-2D6E-3B00-A2323D692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4C526C8A-FE68-4230-AC40-2777907A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090E4E6-5943-D48C-CA44-94DCB924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DA113-E7D8-314C-9DAF-EA310C4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00030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1882965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3927655" y="3329841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6A3320-EF29-1846-F54C-DBDF66E9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01E16C-8076-2D68-62F8-6DBE6706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420531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Recover the population growth, 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sz="2800" dirty="0"/>
              <a:t>In the module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logistic_fit</a:t>
            </a:r>
            <a:r>
              <a:rPr lang="en-CH" sz="2800" dirty="0"/>
              <a:t>, we implemented a function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sz="2800" dirty="0"/>
              <a:t> that, given a population trajectory, finds the value of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sz="2800" dirty="0"/>
              <a:t> that generated it</a:t>
            </a:r>
          </a:p>
          <a:p>
            <a:pPr marL="457200" lvl="1" indent="0">
              <a:buNone/>
            </a:pPr>
            <a:br>
              <a:rPr lang="en-CH" sz="2800" dirty="0">
                <a:cs typeface="Consolas" panose="020B0609020204030204" pitchFamily="49" charset="0"/>
              </a:rPr>
            </a:br>
            <a:endParaRPr lang="en-CH" sz="2800" dirty="0">
              <a:cs typeface="Consolas" panose="020B0609020204030204" pitchFamily="49" charset="0"/>
            </a:endParaRPr>
          </a:p>
          <a:p>
            <a:pPr lvl="1"/>
            <a:r>
              <a:rPr lang="en-CH" sz="2800" dirty="0">
                <a:cs typeface="Consolas" panose="020B0609020204030204" pitchFamily="49" charset="0"/>
              </a:rPr>
              <a:t>For example: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265D1-ED78-1C33-5CE2-DA63227A6CED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120696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dirty="0">
                <a:cs typeface="Consolas" panose="020B0609020204030204" pitchFamily="49" charset="0"/>
              </a:rPr>
              <a:t>Write a test for the function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using the parameters recovery method</a:t>
            </a:r>
          </a:p>
          <a:p>
            <a:pPr lvl="1"/>
            <a:r>
              <a:rPr lang="en-CH" dirty="0">
                <a:cs typeface="Consolas" panose="020B0609020204030204" pitchFamily="49" charset="0"/>
              </a:rPr>
              <a:t>The test should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Set a initial value for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CH" dirty="0">
                <a:cs typeface="Consolas" panose="020B0609020204030204" pitchFamily="49" charset="0"/>
              </a:rPr>
              <a:t> and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Use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CH" dirty="0">
                <a:cs typeface="Consolas" panose="020B0609020204030204" pitchFamily="49" charset="0"/>
              </a:rPr>
              <a:t> to generate a </a:t>
            </a:r>
            <a:r>
              <a:rPr lang="en-CH" dirty="0"/>
              <a:t>population trajectory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Pass the population trajectory to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and collect the result parameters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Check that the fitted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dirty="0">
                <a:cs typeface="Consolas" panose="020B0609020204030204" pitchFamily="49" charset="0"/>
              </a:rPr>
              <a:t> is close enough to the original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C0735-A6C0-F7A7-16C5-C36046F7E2E2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330919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To check that the code is stable and works correctly in many different cases</a:t>
            </a:r>
          </a:p>
          <a:p>
            <a:pPr lvl="1"/>
            <a:r>
              <a:rPr lang="en-US" dirty="0"/>
              <a:t>To</a:t>
            </a:r>
            <a:r>
              <a:rPr lang="en-DE"/>
              <a:t> find </a:t>
            </a:r>
            <a:r>
              <a:rPr lang="en-DE" dirty="0"/>
              <a:t>corner cases or numerical problems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BD5F-0B95-5AC4-E29C-57519893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44" y="3726302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1133128" y="3715783"/>
            <a:ext cx="489654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(10):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r =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my_random_function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08971-E7D1-A16C-C258-3EE1168345C4}"/>
              </a:ext>
            </a:extLst>
          </p:cNvPr>
          <p:cNvSpPr txBox="1"/>
          <p:nvPr/>
        </p:nvSpPr>
        <p:spPr>
          <a:xfrm>
            <a:off x="4583832" y="5445224"/>
            <a:ext cx="17281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USE SOLUTION TO FIT_R AS EXAMPLE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</a:t>
            </a:r>
            <a:r>
              <a:rPr lang="en-DE"/>
              <a:t>for </a:t>
            </a:r>
            <a:r>
              <a:rPr lang="en-US" dirty="0"/>
              <a:t>each of </a:t>
            </a:r>
            <a:r>
              <a:rPr lang="en-DE"/>
              <a:t>your random test</a:t>
            </a:r>
            <a:r>
              <a:rPr lang="en-US" dirty="0"/>
              <a:t>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3287688" y="4864486"/>
            <a:ext cx="550343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 = np.random.RandomState(SEED)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random_state.rand()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A5FA-83DE-A6D2-C1A7-65EE44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/>
              <a:t>Write a randomized test that checks that</a:t>
            </a:r>
            <a:r>
              <a:rPr lang="en-US" dirty="0"/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/>
              <a:t> can recover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 for any random value of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/>
              <a:t> and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188720" lvl="2" indent="-457200"/>
            <a:r>
              <a:rPr lang="en-US" dirty="0"/>
              <a:t>Write a for loop of 100 iterations, in each iteration create a random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188720" lvl="2" indent="-457200"/>
            <a:r>
              <a:rPr lang="en-US" dirty="0"/>
              <a:t>For each value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, test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function as in the previous exercise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This case is more difficult than usual: the logistic map is very sensitive to the initial conditions, so you need to generate a value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 that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/>
              <a:t> is able to recover exactly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EA9C6-55B5-A653-25A1-0EE5D104B2AA}"/>
              </a:ext>
            </a:extLst>
          </p:cNvPr>
          <p:cNvSpPr txBox="1"/>
          <p:nvPr/>
        </p:nvSpPr>
        <p:spPr>
          <a:xfrm>
            <a:off x="2800164" y="4506042"/>
            <a:ext cx="655272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Round `r` to 1/1000 to make sure that </a:t>
            </a:r>
          </a:p>
          <a:p>
            <a:r>
              <a:rPr lang="en-US" i="1" dirty="0">
                <a:solidFill>
                  <a:srgbClr val="8C8C8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 matches the precision of the </a:t>
            </a:r>
            <a:r>
              <a:rPr lang="en-US" sz="1800" i="1" dirty="0" err="1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function,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so that r can be exactly recovered.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 = </a:t>
            </a:r>
            <a:r>
              <a:rPr lang="en-US" sz="1800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round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(random_state.uniform(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0.001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3.999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0A99B-0355-E0A1-B551-A56CE99D0EE3}"/>
              </a:ext>
            </a:extLst>
          </p:cNvPr>
          <p:cNvSpPr txBox="1"/>
          <p:nvPr/>
        </p:nvSpPr>
        <p:spPr>
          <a:xfrm>
            <a:off x="4583832" y="5445224"/>
            <a:ext cx="17281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GO BACK TO PREVIOUS EXERCISE</a:t>
            </a:r>
          </a:p>
        </p:txBody>
      </p:sp>
    </p:spTree>
    <p:extLst>
      <p:ext uri="{BB962C8B-B14F-4D97-AF65-F5344CB8AC3E}">
        <p14:creationId xmlns:p14="http://schemas.microsoft.com/office/powerpoint/2010/main" val="1533564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DE"/>
              <a:t>on-scientific </a:t>
            </a:r>
            <a:r>
              <a:rPr lang="en-DE" dirty="0"/>
              <a:t>coding uses random testing </a:t>
            </a:r>
            <a:r>
              <a:rPr lang="en-DE"/>
              <a:t>more rarely</a:t>
            </a:r>
            <a:r>
              <a:rPr lang="en-US" dirty="0"/>
              <a:t>, so there is no helper tools for that in pytest</a:t>
            </a:r>
            <a:endParaRPr lang="en-DE" dirty="0"/>
          </a:p>
          <a:p>
            <a:r>
              <a:rPr lang="en-US" dirty="0"/>
              <a:t>However, </a:t>
            </a:r>
            <a:r>
              <a:rPr lang="en-US" dirty="0" err="1"/>
              <a:t>i</a:t>
            </a:r>
            <a:r>
              <a:rPr lang="en-DE"/>
              <a:t>n scientific coding</a:t>
            </a:r>
            <a:r>
              <a:rPr lang="en-US" dirty="0"/>
              <a:t> it is quite common</a:t>
            </a:r>
            <a:endParaRPr lang="en-DE" dirty="0"/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3936-B68C-D3E5-63AC-2D34558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Fixtures are functions that are run before the tests </a:t>
            </a:r>
            <a:r>
              <a:rPr lang="en-DE"/>
              <a:t>are executed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5F193-1C7A-9F7D-762C-73AB4586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127448" y="2206645"/>
            <a:ext cx="6482952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GB" sz="1800" noProof="1">
              <a:solidFill>
                <a:srgbClr val="88888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noProof="1">
                <a:solidFill>
                  <a:srgbClr val="8888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set the random seed for once here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randint(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sz="1800" b="1" noProof="1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@pytest.fixture</a:t>
            </a:r>
            <a:endParaRPr lang="en-GB" sz="18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66BB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print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(f'Using seed {SEED}')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random_state = np.random.RandomState(SEED)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return random_state</a:t>
            </a:r>
          </a:p>
          <a:p>
            <a:endParaRPr lang="en-GB" sz="18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noProof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random_state.rand()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A8C21-7F8F-A485-0F42-B757716F9B93}"/>
              </a:ext>
            </a:extLst>
          </p:cNvPr>
          <p:cNvSpPr txBox="1"/>
          <p:nvPr/>
        </p:nvSpPr>
        <p:spPr>
          <a:xfrm>
            <a:off x="8116758" y="3573016"/>
            <a:ext cx="340582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If an input argument of a test matches the name of a fixture, then the fixture is called and the return value assigned to the argument.</a:t>
            </a:r>
          </a:p>
          <a:p>
            <a:endParaRPr lang="en-CH" dirty="0"/>
          </a:p>
          <a:p>
            <a:r>
              <a:rPr lang="en-CH" dirty="0"/>
              <a:t>pytest handles that automatically as part of running the test suite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19FEA2-2D1D-D2C5-BB65-2875A4F34C11}"/>
              </a:ext>
            </a:extLst>
          </p:cNvPr>
          <p:cNvCxnSpPr>
            <a:cxnSpLocks/>
          </p:cNvCxnSpPr>
          <p:nvPr/>
        </p:nvCxnSpPr>
        <p:spPr>
          <a:xfrm flipH="1" flipV="1">
            <a:off x="4142329" y="4293096"/>
            <a:ext cx="3694213" cy="119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34F806-35ED-F796-BC42-5981521507BC}"/>
              </a:ext>
            </a:extLst>
          </p:cNvPr>
          <p:cNvCxnSpPr>
            <a:cxnSpLocks/>
          </p:cNvCxnSpPr>
          <p:nvPr/>
        </p:nvCxnSpPr>
        <p:spPr>
          <a:xfrm flipH="1">
            <a:off x="5413040" y="5113042"/>
            <a:ext cx="2592288" cy="499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383087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4391747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997B-E0EB-BA20-A229-96A0BF9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E9527-75D3-BE0E-8C11-6728BB7BA9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04B45F-B077-D2E2-B18D-D9B36954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34CF81-0DCF-4D6D-7B41-190B6682A1AF}"/>
              </a:ext>
            </a:extLst>
          </p:cNvPr>
          <p:cNvSpPr txBox="1"/>
          <p:nvPr/>
        </p:nvSpPr>
        <p:spPr>
          <a:xfrm>
            <a:off x="6673778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00B050"/>
                </a:solidFill>
              </a:rPr>
              <a:t>reproduction</a:t>
            </a:r>
          </a:p>
          <a:p>
            <a:pPr algn="ctr"/>
            <a:r>
              <a:rPr lang="en-CH" sz="2000" dirty="0">
                <a:solidFill>
                  <a:srgbClr val="00B050"/>
                </a:solidFill>
              </a:rPr>
              <a:t>dominates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23170-5E88-24C8-68D0-4186229F6E64}"/>
              </a:ext>
            </a:extLst>
          </p:cNvPr>
          <p:cNvSpPr/>
          <p:nvPr/>
        </p:nvSpPr>
        <p:spPr>
          <a:xfrm>
            <a:off x="7763109" y="2167265"/>
            <a:ext cx="769911" cy="3244856"/>
          </a:xfrm>
          <a:prstGeom prst="rect">
            <a:avLst/>
          </a:prstGeom>
          <a:solidFill>
            <a:srgbClr val="0ECC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571084-374F-1A8B-7822-3DE5E16B7210}"/>
              </a:ext>
            </a:extLst>
          </p:cNvPr>
          <p:cNvSpPr/>
          <p:nvPr/>
        </p:nvSpPr>
        <p:spPr>
          <a:xfrm>
            <a:off x="10235716" y="2177859"/>
            <a:ext cx="769911" cy="3244856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BEC5E-B41D-052E-9852-8974E3E5B5AE}"/>
              </a:ext>
            </a:extLst>
          </p:cNvPr>
          <p:cNvSpPr txBox="1"/>
          <p:nvPr/>
        </p:nvSpPr>
        <p:spPr>
          <a:xfrm>
            <a:off x="9192344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FF0000"/>
                </a:solidFill>
              </a:rPr>
              <a:t>starvation</a:t>
            </a:r>
          </a:p>
          <a:p>
            <a:pPr algn="ctr"/>
            <a:r>
              <a:rPr lang="en-CH" sz="2000" dirty="0">
                <a:solidFill>
                  <a:srgbClr val="FF0000"/>
                </a:solidFill>
              </a:rPr>
              <a:t>dominates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4358" y="6300687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D0BEA46E-3A4D-BFBB-FD45-305CFF00C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B6A043-1B70-859F-F29D-1833F6A5BACD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CDB619-1593-B020-7801-B19C839D596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AA548-2F38-4589-452B-95F309498FA2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5AA126-6900-2A5B-5E0D-A4FD9EE31DDE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C7CF1-38E4-430D-110C-30C6102FCF0E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546C18-AFCC-F143-3DBF-ECCE43E4B837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430A5C-E099-6B99-C545-17107DA1D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88E694-C493-6350-844D-5A00298D0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08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you run pytest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B545B-2072-198F-0EED-7DB254B4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Fixtures (real </a:t>
            </a:r>
            <a:r>
              <a:rPr lang="en-DE" dirty="0"/>
              <a:t>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697960" cy="4816192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is </a:t>
            </a:r>
            <a:r>
              <a:rPr lang="en-DE" sz="2400"/>
              <a:t>a </a:t>
            </a:r>
            <a:r>
              <a:rPr lang="en-US" sz="2400" dirty="0"/>
              <a:t>special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DE" sz="2400"/>
              <a:t> </a:t>
            </a:r>
            <a:r>
              <a:rPr lang="en-US" sz="2400" dirty="0"/>
              <a:t>config </a:t>
            </a:r>
            <a:r>
              <a:rPr lang="en-DE" sz="2400"/>
              <a:t>file </a:t>
            </a:r>
            <a:br>
              <a:rPr lang="en-US" sz="2400" dirty="0"/>
            </a:br>
            <a:r>
              <a:rPr lang="en-DE" sz="2400"/>
              <a:t>(</a:t>
            </a:r>
            <a:r>
              <a:rPr lang="en-DE" sz="2400" dirty="0"/>
              <a:t>don’t import it!)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can be used to define custom behavior or plugins. Fixtures can also be defined here, so that they can be used by all </a:t>
            </a:r>
            <a:r>
              <a:rPr lang="en-DE" sz="2400"/>
              <a:t>tests.</a:t>
            </a:r>
            <a:endParaRPr lang="en-US" sz="2400" dirty="0"/>
          </a:p>
          <a:p>
            <a:endParaRPr lang="en-US" sz="2400" dirty="0"/>
          </a:p>
          <a:p>
            <a:r>
              <a:rPr lang="en-DE" sz="2400"/>
              <a:t>See the file </a:t>
            </a:r>
            <a:r>
              <a:rPr lang="en-DE" sz="2000">
                <a:latin typeface="Consolas" panose="020B0609020204030204" pitchFamily="49" charset="0"/>
                <a:cs typeface="Consolas" panose="020B0609020204030204" pitchFamily="49" charset="0"/>
              </a:rPr>
              <a:t>demos/conftest_example.py </a:t>
            </a:r>
            <a:r>
              <a:rPr lang="en-DE" sz="2400"/>
              <a:t>in the repo you forked.  If you move it to the main folder and rename it, the functions defined there select a seed for each test and allow you to pass a seed on the command line using  </a:t>
            </a:r>
            <a:r>
              <a:rPr lang="en-DE" sz="2000">
                <a:latin typeface="Consolas" panose="020B0609020204030204" pitchFamily="49" charset="0"/>
                <a:cs typeface="Consolas" panose="020B0609020204030204" pitchFamily="49" charset="0"/>
              </a:rPr>
              <a:t>--seed 123</a:t>
            </a:r>
            <a:endParaRPr lang="en-DE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DE" sz="240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780928"/>
            <a:ext cx="3236867" cy="32368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7305-D54B-8DBA-58EE-66D341A0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console.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A</a:t>
            </a:r>
            <a:r>
              <a:rPr lang="en-DE"/>
              <a:t>dd </a:t>
            </a:r>
            <a:r>
              <a:rPr lang="en-US" dirty="0"/>
              <a:t>the</a:t>
            </a:r>
            <a:r>
              <a:rPr lang="en-DE"/>
              <a:t> 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conftest.py</a:t>
            </a:r>
            <a:r>
              <a:rPr lang="en-DE" dirty="0"/>
              <a:t> </a:t>
            </a:r>
            <a:r>
              <a:rPr lang="en-DE"/>
              <a:t>file </a:t>
            </a:r>
            <a:r>
              <a:rPr lang="en-US" dirty="0"/>
              <a:t>the root directory of the project. It </a:t>
            </a:r>
            <a:r>
              <a:rPr lang="en-DE"/>
              <a:t>set</a:t>
            </a:r>
            <a:r>
              <a:rPr lang="en-US" dirty="0"/>
              <a:t>s</a:t>
            </a:r>
            <a:r>
              <a:rPr lang="en-DE"/>
              <a:t> </a:t>
            </a:r>
            <a:r>
              <a:rPr lang="en-DE" dirty="0"/>
              <a:t>a random seed before each run </a:t>
            </a:r>
            <a:r>
              <a:rPr lang="en-DE"/>
              <a:t>and make</a:t>
            </a:r>
            <a:r>
              <a:rPr lang="en-US" dirty="0"/>
              <a:t>s it </a:t>
            </a:r>
            <a:r>
              <a:rPr lang="en-DE"/>
              <a:t>possible </a:t>
            </a:r>
            <a:r>
              <a:rPr lang="en-US" dirty="0"/>
              <a:t>to reproduce failures in random tests</a:t>
            </a:r>
          </a:p>
          <a:p>
            <a:pPr marL="731520" lvl="1" indent="-457200">
              <a:buFont typeface="+mj-lt"/>
              <a:buAutoNum type="alphaLcParenR"/>
            </a:pPr>
            <a:r>
              <a:rPr kumimoji="0" lang="en-DE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conftest.py</a:t>
            </a:r>
            <a:r>
              <a:rPr kumimoji="0" lang="en-DE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/>
              <a:t>defines a new </a:t>
            </a:r>
            <a:r>
              <a:rPr lang="en-US" dirty="0" err="1"/>
              <a:t>random_state</a:t>
            </a:r>
            <a:r>
              <a:rPr lang="en-US" dirty="0"/>
              <a:t> fixture, modify your test accordingly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05FB-1910-EDED-97DF-75C7CD89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196729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5811318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03576-9A3A-373D-C7D3-B2933A7D0530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E1494-E755-3A87-A247-12E2449485AD}"/>
              </a:ext>
            </a:extLst>
          </p:cNvPr>
          <p:cNvSpPr txBox="1"/>
          <p:nvPr/>
        </p:nvSpPr>
        <p:spPr>
          <a:xfrm>
            <a:off x="4583832" y="5445224"/>
            <a:ext cx="17281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/>
              <a:t>GO BACK TO PREVIOUS EXERCISE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Other commonly used helpers in pytest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00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Decorating “special” tests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4248473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xfail</a:t>
            </a:r>
            <a:r>
              <a:rPr lang="en-GB" sz="2400" dirty="0"/>
              <a:t>: Expected failure, outputs an “x” (or “X”) in the report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@skip</a:t>
            </a:r>
            <a:r>
              <a:rPr lang="en-GB" sz="2400" dirty="0"/>
              <a:t>: Skip test, useful e.g. when the feature doesn’t exist yet </a:t>
            </a:r>
          </a:p>
          <a:p>
            <a:pPr marL="0" indent="0">
              <a:buNone/>
            </a:pPr>
            <a:endParaRPr lang="en-GB" sz="2400" dirty="0"/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skipif</a:t>
            </a:r>
            <a:r>
              <a:rPr lang="en-GB" sz="2400" dirty="0"/>
              <a:t>: Skip the test if a condition is met, useful for tests that only works on a specific platform, or for a specific version of Python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C5407-2649-20B9-C992-6130E6C8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1874608" y="1676990"/>
            <a:ext cx="4176464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pytest.mark.xfail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E61EC8-AF8D-B7E9-FF8B-12DA56449F55}"/>
              </a:ext>
            </a:extLst>
          </p:cNvPr>
          <p:cNvSpPr/>
          <p:nvPr/>
        </p:nvSpPr>
        <p:spPr>
          <a:xfrm>
            <a:off x="1874608" y="3140968"/>
            <a:ext cx="6939808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reason=“functionality not yet implemented”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4FFEF-CF71-D506-A65C-637FFF12B522}"/>
              </a:ext>
            </a:extLst>
          </p:cNvPr>
          <p:cNvSpPr/>
          <p:nvPr/>
        </p:nvSpPr>
        <p:spPr>
          <a:xfrm>
            <a:off x="1874608" y="5300270"/>
            <a:ext cx="788161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pytest.mark.skipif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sys.version_info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(3, 10), </a:t>
            </a:r>
            <a:b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reason="requires python3.10 or higher") 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15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2351584" y="5079584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If you have lots of tests, you can categorize them with your own markers </a:t>
            </a:r>
          </a:p>
          <a:p>
            <a:pPr lvl="1"/>
            <a:r>
              <a:rPr lang="en-GB" sz="2000" dirty="0"/>
              <a:t>although for custom mark names you need to register the marks “</a:t>
            </a:r>
            <a:r>
              <a:rPr lang="en-GB" sz="2000" dirty="0" err="1"/>
              <a:t>pytest.ini</a:t>
            </a:r>
            <a:r>
              <a:rPr lang="en-GB" sz="2000" dirty="0"/>
              <a:t>” </a:t>
            </a:r>
          </a:p>
          <a:p>
            <a:pPr lvl="1"/>
            <a:r>
              <a:rPr lang="en-GB" sz="2000" dirty="0">
                <a:hlinkClick r:id="rId2"/>
              </a:rPr>
              <a:t>https://docs.pytest.org/en/7.1.x/example/markers.html#registering-markers</a:t>
            </a:r>
            <a:r>
              <a:rPr lang="en-GB" sz="2000" dirty="0"/>
              <a:t> </a:t>
            </a:r>
          </a:p>
          <a:p>
            <a:r>
              <a:rPr lang="en-GB" sz="2400" dirty="0"/>
              <a:t>Example: </a:t>
            </a:r>
          </a:p>
          <a:p>
            <a:pPr lvl="1"/>
            <a:r>
              <a:rPr lang="en-GB" sz="2000" dirty="0"/>
              <a:t>Smoke tests check for really basic features: run these frequently</a:t>
            </a:r>
          </a:p>
          <a:p>
            <a:pPr lvl="1"/>
            <a:r>
              <a:rPr lang="en-GB" sz="2000" dirty="0"/>
              <a:t>O</a:t>
            </a:r>
            <a:r>
              <a:rPr lang="en-DE" sz="2000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8E13E-B5C9-08B7-08D1-B199EAB3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3480456" y="3830873"/>
            <a:ext cx="415096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test_something_basic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2351585" y="5254933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29300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0B11-36FC-7FCF-F80C-D76DF7A8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Writing temporary files: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A601-DD29-79B0-0CC0-C9DDC271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To test functions that write to disk without leaving around the files when the test is finished, use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tmp_path </a:t>
            </a:r>
            <a:r>
              <a:rPr lang="en-CH" sz="2400" dirty="0"/>
              <a:t>fixture</a:t>
            </a:r>
          </a:p>
          <a:p>
            <a:r>
              <a:rPr lang="en-CH" sz="2400" dirty="0"/>
              <a:t>The value of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H" sz="2400" dirty="0"/>
              <a:t>is a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pathlib.Path </a:t>
            </a:r>
            <a:r>
              <a:rPr lang="en-CH" sz="2400" dirty="0"/>
              <a:t>object</a:t>
            </a:r>
          </a:p>
          <a:p>
            <a:r>
              <a:rPr lang="en-CH" sz="2400" dirty="0"/>
              <a:t>The directory is created at the start of the test, and removed at the 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B869E-7096-04F5-FA46-38781B89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F61E-C0DD-FA35-C47D-4305DBA7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80102-5311-5439-AE8B-AAFB0FC3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E2E6B-8D7E-217A-8200-19DCFE60C803}"/>
              </a:ext>
            </a:extLst>
          </p:cNvPr>
          <p:cNvSpPr txBox="1"/>
          <p:nvPr/>
        </p:nvSpPr>
        <p:spPr>
          <a:xfrm>
            <a:off x="2248948" y="3579409"/>
            <a:ext cx="6120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test_create_file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(tmp_path):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tmp_path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"sub"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mkdir()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"hello.txt"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content =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"some random text"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write_text(content)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read_text()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content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iterdir()))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8947A-4698-470C-2825-80BAA655AF61}"/>
              </a:ext>
            </a:extLst>
          </p:cNvPr>
          <p:cNvSpPr txBox="1"/>
          <p:nvPr/>
        </p:nvSpPr>
        <p:spPr>
          <a:xfrm>
            <a:off x="7968208" y="3717032"/>
            <a:ext cx="22316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All you need to do is add an argument with this exact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69AB62-E319-5027-EB58-A8A9E12AA213}"/>
              </a:ext>
            </a:extLst>
          </p:cNvPr>
          <p:cNvCxnSpPr>
            <a:cxnSpLocks/>
          </p:cNvCxnSpPr>
          <p:nvPr/>
        </p:nvCxnSpPr>
        <p:spPr>
          <a:xfrm flipH="1" flipV="1">
            <a:off x="6425412" y="3783964"/>
            <a:ext cx="1440160" cy="221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43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Final exercise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41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812" y="4842911"/>
            <a:ext cx="10370368" cy="1143663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9DD8-9756-07C8-FDD1-8C626E60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644867" y="1340768"/>
            <a:ext cx="8927659" cy="4680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1EFC6-AFB3-155C-E8CD-865B059C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E1AA8-A5BF-D64D-9969-ECEF203AA1B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9237AD-54E0-2C66-EE30-CA3BCDC3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004931-6703-32A5-9410-A16B4A9F0A03}"/>
              </a:ext>
            </a:extLst>
          </p:cNvPr>
          <p:cNvSpPr/>
          <p:nvPr/>
        </p:nvSpPr>
        <p:spPr>
          <a:xfrm>
            <a:off x="8783742" y="4221088"/>
            <a:ext cx="195808" cy="195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242A0-9D72-376C-B2DB-DC03423EC9CF}"/>
              </a:ext>
            </a:extLst>
          </p:cNvPr>
          <p:cNvSpPr txBox="1"/>
          <p:nvPr/>
        </p:nvSpPr>
        <p:spPr>
          <a:xfrm>
            <a:off x="8458509" y="3506080"/>
            <a:ext cx="85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fixed point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3DA6A9F9-D953-79C1-0540-51001A93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79406-2E54-5E3D-B665-C38F1685AB22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2A471B-736D-B463-0AC1-2732023AE0B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72743-1850-3D14-9A76-F200EA98945E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F383D2-CCB0-DF20-9C0D-B8954F2D8ED1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D59758-404A-BFF7-486C-21F823C8F2DD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69120-A1D5-09B9-CBA2-BDAC22D4C3E2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7AA628-1541-0D39-3772-D18C4540A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A242E2-06E4-2900-2144-0A59D3A49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564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 and chaos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962" y="1791271"/>
            <a:ext cx="4806280" cy="4248472"/>
          </a:xfrm>
        </p:spPr>
        <p:txBody>
          <a:bodyPr>
            <a:normAutofit/>
          </a:bodyPr>
          <a:lstStyle/>
          <a:p>
            <a:r>
              <a:rPr lang="en-US" dirty="0"/>
              <a:t>Sensitive Dependence on Initial Conditions (SDIC)</a:t>
            </a:r>
          </a:p>
          <a:p>
            <a:r>
              <a:rPr lang="en-US" dirty="0">
                <a:cs typeface="Courier New" panose="02070309020205020404" pitchFamily="49" charset="0"/>
              </a:rPr>
              <a:t>Even starting points that are very close quickly diverge to completely different itineraries</a:t>
            </a:r>
          </a:p>
          <a:p>
            <a:r>
              <a:rPr lang="en-US" dirty="0">
                <a:cs typeface="Courier New" panose="02070309020205020404" pitchFamily="49" charset="0"/>
              </a:rPr>
              <a:t>This is called the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“Butterfly effect”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8153400" y="3733475"/>
            <a:ext cx="3505200" cy="2988000"/>
          </a:xfrm>
          <a:prstGeom prst="rect">
            <a:avLst/>
          </a:prstGeom>
        </p:spPr>
      </p:pic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" y="1334046"/>
            <a:ext cx="4806280" cy="4806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D7A3-A999-661A-0B0C-3C96081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E3B47-D223-6D05-5B1D-93C43485E6C8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484784"/>
            <a:ext cx="10370368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a) Use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plot_bifurcation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function from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plot_logfun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module using your implementation of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iterate</a:t>
            </a:r>
            <a:r>
              <a:rPr lang="en-US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bifurcation_diagram.png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US" dirty="0">
                <a:solidFill>
                  <a:schemeClr val="tx1"/>
                </a:solidFill>
              </a:rPr>
              <a:t>b) Write a test that checks for chaotic behavior when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US" dirty="0">
                <a:solidFill>
                  <a:schemeClr val="tx1"/>
                </a:solidFill>
              </a:rPr>
              <a:t>. Run the logistic map for 100’000 iterations and verify the conditions for chaotic behavior: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US" dirty="0"/>
              <a:t>1) The function is deterministic: </a:t>
            </a:r>
            <a:r>
              <a:rPr lang="en-US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US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US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CF3E-2EDA-1F3C-A282-83CAEBFB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309E6-4CEF-F0B2-ADAF-52600CCD9B6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2569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future-self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09259" y="1537457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34DF5776-D039-4FEF-0A1F-EE80B360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6080" y="2017807"/>
            <a:ext cx="4032448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9BD0-C73E-B244-3F6D-60BEF3DAEF02}"/>
              </a:ext>
            </a:extLst>
          </p:cNvPr>
          <p:cNvSpPr txBox="1"/>
          <p:nvPr/>
        </p:nvSpPr>
        <p:spPr>
          <a:xfrm>
            <a:off x="7073870" y="1537457"/>
            <a:ext cx="14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A111FD-9A07-B02F-8F63-4B279181AFF4}"/>
              </a:ext>
            </a:extLst>
          </p:cNvPr>
          <p:cNvSpPr/>
          <p:nvPr/>
        </p:nvSpPr>
        <p:spPr>
          <a:xfrm>
            <a:off x="8688288" y="1591429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047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325550"/>
            <a:ext cx="10058400" cy="25273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Up next:</a:t>
            </a:r>
            <a:br>
              <a:rPr lang="en-US" sz="6600" dirty="0"/>
            </a:br>
            <a:r>
              <a:rPr lang="en-US" sz="6600" dirty="0"/>
              <a:t>Continuous Integration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971C-44CB-C83B-4A0D-68EE9AF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53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05F3-7787-7AEC-B27E-F975CA5F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507430-DA74-75A8-5809-ACE7BD0D6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Testing scientific code</a:t>
            </a:r>
            <a:b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Because you’re worth it</a:t>
            </a:r>
            <a:endParaRPr lang="en-GB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Lisa </a:t>
            </a:r>
            <a:r>
              <a:rPr lang="en-GB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Schwetlick</a:t>
            </a:r>
            <a:r>
              <a:rPr lang="en-GB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Pietro Berkes</a:t>
            </a:r>
          </a:p>
        </p:txBody>
      </p:sp>
    </p:spTree>
    <p:extLst>
      <p:ext uri="{BB962C8B-B14F-4D97-AF65-F5344CB8AC3E}">
        <p14:creationId xmlns:p14="http://schemas.microsoft.com/office/powerpoint/2010/main" val="2906333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A8000F5-AF38-5763-C141-F8BDA1D3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 b="23701"/>
          <a:stretch/>
        </p:blipFill>
        <p:spPr bwMode="auto">
          <a:xfrm>
            <a:off x="18652" y="1"/>
            <a:ext cx="12191980" cy="685799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24000" y="2880032"/>
            <a:ext cx="9144000" cy="1097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CH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7974B5-CC32-9E7A-5235-FB95C4B1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6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23CCD5C7-87E7-B4FD-8B30-6E8F0145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60099" y="1218757"/>
            <a:ext cx="4941168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EAF96-2E20-D2E1-74AF-8796A6309CE5}"/>
              </a:ext>
            </a:extLst>
          </p:cNvPr>
          <p:cNvSpPr txBox="1"/>
          <p:nvPr/>
        </p:nvSpPr>
        <p:spPr>
          <a:xfrm>
            <a:off x="6942220" y="1702448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50310" y="1687220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3CAC7E-626E-4174-BD00-791535078FA8}"/>
              </a:ext>
            </a:extLst>
          </p:cNvPr>
          <p:cNvSpPr/>
          <p:nvPr/>
        </p:nvSpPr>
        <p:spPr>
          <a:xfrm>
            <a:off x="8610600" y="1756418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95D0F04D-B4CF-2B1E-FD2B-3A78B7D5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4" y="417076"/>
            <a:ext cx="3092853" cy="30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">
            <a:extLst>
              <a:ext uri="{FF2B5EF4-FFF2-40B4-BE49-F238E27FC236}">
                <a16:creationId xmlns:a16="http://schemas.microsoft.com/office/drawing/2014/main" id="{56FA6CB1-BB5B-DFE8-4F3D-17E755CA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20888"/>
            <a:ext cx="3284073" cy="328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90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9372600" cy="1303337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/>
              <a:t> : initial population size</a:t>
            </a:r>
          </a:p>
          <a:p>
            <a:r>
              <a:rPr lang="en-US" dirty="0"/>
              <a:t>Iterated function: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06" y="2861039"/>
            <a:ext cx="3624194" cy="3140968"/>
          </a:xfrm>
          <a:prstGeom prst="rect">
            <a:avLst/>
          </a:prstGeom>
        </p:spPr>
      </p:pic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539926"/>
            <a:ext cx="3816424" cy="38164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B589D-950E-5BEF-49EE-BBC4421D7503}"/>
              </a:ext>
            </a:extLst>
          </p:cNvPr>
          <p:cNvSpPr txBox="1"/>
          <p:nvPr/>
        </p:nvSpPr>
        <p:spPr>
          <a:xfrm>
            <a:off x="5504714" y="3571064"/>
            <a:ext cx="118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converges</a:t>
            </a:r>
          </a:p>
          <a:p>
            <a:pPr algn="ctr"/>
            <a:r>
              <a:rPr lang="en-CH" dirty="0"/>
              <a:t>to fixed 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150851-CF1C-DD3D-6623-17B091B761BA}"/>
              </a:ext>
            </a:extLst>
          </p:cNvPr>
          <p:cNvCxnSpPr>
            <a:cxnSpLocks/>
          </p:cNvCxnSpPr>
          <p:nvPr/>
        </p:nvCxnSpPr>
        <p:spPr>
          <a:xfrm flipH="1">
            <a:off x="5182105" y="4074579"/>
            <a:ext cx="409839" cy="2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6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A385C-57F5-080C-4FAA-BCB410C3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54F2A-E86C-FB7E-F27E-F1A82ABFFE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11F94-433F-DEA1-55CC-29D53711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3" y="2692781"/>
            <a:ext cx="3337670" cy="3393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04A2D-D345-7665-0A89-AB0B70AC0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038" y="2692782"/>
            <a:ext cx="3241144" cy="339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AF072E-4307-0F8A-15E6-51FC2501D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387" y="2692782"/>
            <a:ext cx="3399189" cy="34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950B68-8A91-8F32-29E6-11FED3AFD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10442376" cy="1303337"/>
          </a:xfrm>
        </p:spPr>
        <p:txBody>
          <a:bodyPr>
            <a:normAutofit/>
          </a:bodyPr>
          <a:lstStyle/>
          <a:p>
            <a:r>
              <a:rPr lang="en-US" dirty="0"/>
              <a:t>Different growth rates lead to a variety of population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B643C-B1F0-6CB7-E5F9-AE72FBFBB113}"/>
              </a:ext>
            </a:extLst>
          </p:cNvPr>
          <p:cNvSpPr txBox="1"/>
          <p:nvPr/>
        </p:nvSpPr>
        <p:spPr>
          <a:xfrm>
            <a:off x="1703512" y="1916832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fix 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03CDC-A205-EC88-B6DC-186694191D3C}"/>
              </a:ext>
            </a:extLst>
          </p:cNvPr>
          <p:cNvSpPr txBox="1"/>
          <p:nvPr/>
        </p:nvSpPr>
        <p:spPr>
          <a:xfrm>
            <a:off x="5267908" y="1924553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oscillations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61CB5-7677-EA2D-0A2C-BF25EDCF899E}"/>
              </a:ext>
            </a:extLst>
          </p:cNvPr>
          <p:cNvSpPr txBox="1"/>
          <p:nvPr/>
        </p:nvSpPr>
        <p:spPr>
          <a:xfrm>
            <a:off x="8832304" y="1970833"/>
            <a:ext cx="1948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6347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7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June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9584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Tests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D024E-D2EB-5A00-FFC3-698FD8C6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63759</TotalTime>
  <Words>4870</Words>
  <Application>Microsoft Macintosh PowerPoint</Application>
  <PresentationFormat>Widescreen</PresentationFormat>
  <Paragraphs>596</Paragraphs>
  <Slides>57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Annie Use Your Telescope</vt:lpstr>
      <vt:lpstr>Arial</vt:lpstr>
      <vt:lpstr>Calibri</vt:lpstr>
      <vt:lpstr>Calibri Light</vt:lpstr>
      <vt:lpstr>Cambria Math</vt:lpstr>
      <vt:lpstr>Consolas</vt:lpstr>
      <vt:lpstr>Courier New</vt:lpstr>
      <vt:lpstr>Menlo</vt:lpstr>
      <vt:lpstr>Wingdings 3</vt:lpstr>
      <vt:lpstr>Office Theme</vt:lpstr>
      <vt:lpstr>PowerPoint Presentation</vt:lpstr>
      <vt:lpstr>PowerPoint Presentation</vt:lpstr>
      <vt:lpstr>Excursion: Logistic Map</vt:lpstr>
      <vt:lpstr>Excursion: Logistic Map</vt:lpstr>
      <vt:lpstr>Excursion: Logistic Map</vt:lpstr>
      <vt:lpstr>Excursion: Logistic Map</vt:lpstr>
      <vt:lpstr>Excursion: Logistic Map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for-loop pattern for testing multiple cases</vt:lpstr>
      <vt:lpstr>Hands-on!</vt:lpstr>
      <vt:lpstr>Hands-on! for</vt:lpstr>
      <vt:lpstr>The for-loop pattern can be improved</vt:lpstr>
      <vt:lpstr>Simple example</vt:lpstr>
      <vt:lpstr>Simple example, with the parametrize decorator</vt:lpstr>
      <vt:lpstr>Simple example, with the parametrize decorator</vt:lpstr>
      <vt:lpstr>Example with multiple values</vt:lpstr>
      <vt:lpstr>Same example, with the parametrize decorator</vt:lpstr>
      <vt:lpstr>Same example, with the parametrize decorator</vt:lpstr>
      <vt:lpstr>Hands-on!</vt:lpstr>
      <vt:lpstr>Hands-on! Simulate a population over time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PowerPoint Presentation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Hands-on! Recover the population growth, r</vt:lpstr>
      <vt:lpstr>Hands-on!</vt:lpstr>
      <vt:lpstr>Randomness in Testing</vt:lpstr>
      <vt:lpstr>Random Seeds and Reproducibility</vt:lpstr>
      <vt:lpstr>Hands On!</vt:lpstr>
      <vt:lpstr>A Pytest Solution</vt:lpstr>
      <vt:lpstr>Fixtures (minimal solution)</vt:lpstr>
      <vt:lpstr>Hands On!</vt:lpstr>
      <vt:lpstr>What happens when you run pytest</vt:lpstr>
      <vt:lpstr>Fixtures (real solution)</vt:lpstr>
      <vt:lpstr>Hands On!</vt:lpstr>
      <vt:lpstr>PowerPoint Presentation</vt:lpstr>
      <vt:lpstr>Decorating “special” tests</vt:lpstr>
      <vt:lpstr>Marking tests with custom markers</vt:lpstr>
      <vt:lpstr>Writing temporary files: tmp_path</vt:lpstr>
      <vt:lpstr>PowerPoint Presentation</vt:lpstr>
      <vt:lpstr>Excursion: Logistic map</vt:lpstr>
      <vt:lpstr>Excursion: Logistic map</vt:lpstr>
      <vt:lpstr>Excursion: Logistic map and chaos</vt:lpstr>
      <vt:lpstr>Hands on!</vt:lpstr>
      <vt:lpstr>Testing is good for your self-esteem</vt:lpstr>
      <vt:lpstr>Up next: Continuous Integration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1392</cp:revision>
  <cp:lastPrinted>2018-09-04T04:56:03Z</cp:lastPrinted>
  <dcterms:created xsi:type="dcterms:W3CDTF">2010-10-01T16:09:12Z</dcterms:created>
  <dcterms:modified xsi:type="dcterms:W3CDTF">2023-08-24T11:04:12Z</dcterms:modified>
</cp:coreProperties>
</file>